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1"/>
  </p:notesMasterIdLst>
  <p:sldIdLst>
    <p:sldId id="256" r:id="rId2"/>
    <p:sldId id="257" r:id="rId3"/>
    <p:sldId id="258" r:id="rId4"/>
    <p:sldId id="259" r:id="rId5"/>
    <p:sldId id="301" r:id="rId6"/>
    <p:sldId id="302" r:id="rId7"/>
    <p:sldId id="307" r:id="rId8"/>
    <p:sldId id="303" r:id="rId9"/>
    <p:sldId id="304" r:id="rId10"/>
    <p:sldId id="308" r:id="rId11"/>
    <p:sldId id="309" r:id="rId12"/>
    <p:sldId id="310" r:id="rId13"/>
    <p:sldId id="311" r:id="rId14"/>
    <p:sldId id="312" r:id="rId15"/>
    <p:sldId id="313" r:id="rId16"/>
    <p:sldId id="305" r:id="rId17"/>
    <p:sldId id="306" r:id="rId18"/>
    <p:sldId id="297" r:id="rId19"/>
    <p:sldId id="298" r:id="rId20"/>
    <p:sldId id="299" r:id="rId21"/>
    <p:sldId id="300" r:id="rId22"/>
    <p:sldId id="314" r:id="rId23"/>
    <p:sldId id="315" r:id="rId24"/>
    <p:sldId id="260" r:id="rId25"/>
    <p:sldId id="359" r:id="rId26"/>
    <p:sldId id="317" r:id="rId27"/>
    <p:sldId id="360" r:id="rId28"/>
    <p:sldId id="261" r:id="rId29"/>
    <p:sldId id="319" r:id="rId30"/>
    <p:sldId id="320" r:id="rId31"/>
    <p:sldId id="321" r:id="rId32"/>
    <p:sldId id="318" r:id="rId33"/>
    <p:sldId id="322" r:id="rId34"/>
    <p:sldId id="323" r:id="rId35"/>
    <p:sldId id="324" r:id="rId36"/>
    <p:sldId id="325" r:id="rId37"/>
    <p:sldId id="361" r:id="rId38"/>
    <p:sldId id="326" r:id="rId39"/>
    <p:sldId id="328" r:id="rId40"/>
    <p:sldId id="329" r:id="rId41"/>
    <p:sldId id="330" r:id="rId42"/>
    <p:sldId id="331" r:id="rId43"/>
    <p:sldId id="332" r:id="rId44"/>
    <p:sldId id="333" r:id="rId45"/>
    <p:sldId id="264" r:id="rId46"/>
    <p:sldId id="334" r:id="rId47"/>
    <p:sldId id="335" r:id="rId48"/>
    <p:sldId id="362" r:id="rId49"/>
    <p:sldId id="336" r:id="rId50"/>
    <p:sldId id="363" r:id="rId51"/>
    <p:sldId id="338" r:id="rId52"/>
    <p:sldId id="339" r:id="rId53"/>
    <p:sldId id="364" r:id="rId54"/>
    <p:sldId id="262" r:id="rId55"/>
    <p:sldId id="263" r:id="rId56"/>
    <p:sldId id="272" r:id="rId57"/>
    <p:sldId id="340" r:id="rId58"/>
    <p:sldId id="341" r:id="rId59"/>
    <p:sldId id="342" r:id="rId60"/>
    <p:sldId id="343" r:id="rId61"/>
    <p:sldId id="344" r:id="rId62"/>
    <p:sldId id="345" r:id="rId63"/>
    <p:sldId id="346" r:id="rId64"/>
    <p:sldId id="347" r:id="rId65"/>
    <p:sldId id="265" r:id="rId66"/>
    <p:sldId id="348" r:id="rId67"/>
    <p:sldId id="349" r:id="rId68"/>
    <p:sldId id="350" r:id="rId69"/>
    <p:sldId id="266" r:id="rId70"/>
    <p:sldId id="351" r:id="rId71"/>
    <p:sldId id="352" r:id="rId72"/>
    <p:sldId id="267" r:id="rId73"/>
    <p:sldId id="268" r:id="rId74"/>
    <p:sldId id="353" r:id="rId75"/>
    <p:sldId id="354" r:id="rId76"/>
    <p:sldId id="269" r:id="rId77"/>
    <p:sldId id="270" r:id="rId78"/>
    <p:sldId id="271" r:id="rId79"/>
    <p:sldId id="365" r:id="rId80"/>
    <p:sldId id="316" r:id="rId81"/>
    <p:sldId id="327" r:id="rId82"/>
    <p:sldId id="273" r:id="rId83"/>
    <p:sldId id="274" r:id="rId84"/>
    <p:sldId id="275" r:id="rId85"/>
    <p:sldId id="276" r:id="rId86"/>
    <p:sldId id="277" r:id="rId87"/>
    <p:sldId id="278" r:id="rId88"/>
    <p:sldId id="279" r:id="rId89"/>
    <p:sldId id="280" r:id="rId90"/>
    <p:sldId id="281" r:id="rId91"/>
    <p:sldId id="282" r:id="rId92"/>
    <p:sldId id="283" r:id="rId93"/>
    <p:sldId id="284" r:id="rId94"/>
    <p:sldId id="285" r:id="rId95"/>
    <p:sldId id="286" r:id="rId96"/>
    <p:sldId id="287" r:id="rId97"/>
    <p:sldId id="288" r:id="rId98"/>
    <p:sldId id="289" r:id="rId99"/>
    <p:sldId id="290" r:id="rId100"/>
    <p:sldId id="291" r:id="rId101"/>
    <p:sldId id="292" r:id="rId102"/>
    <p:sldId id="293" r:id="rId103"/>
    <p:sldId id="294" r:id="rId104"/>
    <p:sldId id="295" r:id="rId105"/>
    <p:sldId id="296" r:id="rId106"/>
    <p:sldId id="355" r:id="rId107"/>
    <p:sldId id="356" r:id="rId108"/>
    <p:sldId id="357" r:id="rId109"/>
    <p:sldId id="358" r:id="rId1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56" autoAdjust="0"/>
    <p:restoredTop sz="94660"/>
  </p:normalViewPr>
  <p:slideViewPr>
    <p:cSldViewPr>
      <p:cViewPr varScale="1">
        <p:scale>
          <a:sx n="53" d="100"/>
          <a:sy n="53" d="100"/>
        </p:scale>
        <p:origin x="84" y="3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C8C719-A00D-4224-A42F-5EC1ED50F0A1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1E51E7-A4EC-4B9F-B24F-1EE3B450D2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318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E51E7-A4EC-4B9F-B24F-1EE3B450D214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608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6E986-8BBD-494D-8DE7-46EB3B1F8AD5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1D41F-79CA-47BE-B485-02C71FDE8E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6E986-8BBD-494D-8DE7-46EB3B1F8AD5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1D41F-79CA-47BE-B485-02C71FDE8E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6E986-8BBD-494D-8DE7-46EB3B1F8AD5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1D41F-79CA-47BE-B485-02C71FDE8E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6E986-8BBD-494D-8DE7-46EB3B1F8AD5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1D41F-79CA-47BE-B485-02C71FDE8E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6E986-8BBD-494D-8DE7-46EB3B1F8AD5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1D41F-79CA-47BE-B485-02C71FDE8E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6E986-8BBD-494D-8DE7-46EB3B1F8AD5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1D41F-79CA-47BE-B485-02C71FDE8E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6E986-8BBD-494D-8DE7-46EB3B1F8AD5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1D41F-79CA-47BE-B485-02C71FDE8E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6E986-8BBD-494D-8DE7-46EB3B1F8AD5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1D41F-79CA-47BE-B485-02C71FDE8E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6E986-8BBD-494D-8DE7-46EB3B1F8AD5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1D41F-79CA-47BE-B485-02C71FDE8E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6E986-8BBD-494D-8DE7-46EB3B1F8AD5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1D41F-79CA-47BE-B485-02C71FDE8E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6E986-8BBD-494D-8DE7-46EB3B1F8AD5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1D41F-79CA-47BE-B485-02C71FDE8E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6E986-8BBD-494D-8DE7-46EB3B1F8AD5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11D41F-79CA-47BE-B485-02C71FDE8E5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Calligraphy" TargetMode="External"/><Relationship Id="rId7" Type="http://schemas.openxmlformats.org/officeDocument/2006/relationships/hyperlink" Target="http://en.wikipedia.org/wiki/Qur'an" TargetMode="External"/><Relationship Id="rId2" Type="http://schemas.openxmlformats.org/officeDocument/2006/relationships/hyperlink" Target="http://en.wikipedia.org/wiki/Penmanship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Islamic_art" TargetMode="External"/><Relationship Id="rId5" Type="http://schemas.openxmlformats.org/officeDocument/2006/relationships/hyperlink" Target="http://en.wikipedia.org/wiki/Arabic_alphabet" TargetMode="External"/><Relationship Id="rId4" Type="http://schemas.openxmlformats.org/officeDocument/2006/relationships/hyperlink" Target="http://en.wikipedia.org/wiki/Bookbinding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Spirituality" TargetMode="External"/><Relationship Id="rId2" Type="http://schemas.openxmlformats.org/officeDocument/2006/relationships/hyperlink" Target="http://en.wikipedia.org/wiki/Muslim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n.wikipedia.org/wiki/Qur'an" TargetMode="External"/><Relationship Id="rId4" Type="http://schemas.openxmlformats.org/officeDocument/2006/relationships/hyperlink" Target="http://en.wikipedia.org/wiki/Holy_book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en.wikipedia.org/wiki/Qur'an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Persian_language" TargetMode="External"/><Relationship Id="rId2" Type="http://schemas.openxmlformats.org/officeDocument/2006/relationships/hyperlink" Target="http://en.wikipedia.org/wiki/Persian_scrip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Avestan_script" TargetMode="External"/><Relationship Id="rId5" Type="http://schemas.openxmlformats.org/officeDocument/2006/relationships/hyperlink" Target="http://en.wikipedia.org/wiki/Pahlavi_scripts" TargetMode="External"/><Relationship Id="rId4" Type="http://schemas.openxmlformats.org/officeDocument/2006/relationships/hyperlink" Target="http://en.wikipedia.org/wiki/Cuneiform_script" TargetMode="Externa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Writing" TargetMode="External"/><Relationship Id="rId7" Type="http://schemas.openxmlformats.org/officeDocument/2006/relationships/hyperlink" Target="http://en.wikipedia.org/wiki/Determinative" TargetMode="External"/><Relationship Id="rId2" Type="http://schemas.openxmlformats.org/officeDocument/2006/relationships/hyperlink" Target="http://en.wikipedia.org/wiki/Ideogra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Hieroglyphs" TargetMode="External"/><Relationship Id="rId5" Type="http://schemas.openxmlformats.org/officeDocument/2006/relationships/hyperlink" Target="http://en.wikipedia.org/wiki/Cuneiform" TargetMode="External"/><Relationship Id="rId4" Type="http://schemas.openxmlformats.org/officeDocument/2006/relationships/hyperlink" Target="http://en.wikipedia.org/wiki/Drawing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Graphic" TargetMode="External"/><Relationship Id="rId2" Type="http://schemas.openxmlformats.org/officeDocument/2006/relationships/hyperlink" Target="http://en.wikipedia.org/wiki/Greek_language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n.wikipedia.org/wiki/Idea" TargetMode="External"/><Relationship Id="rId4" Type="http://schemas.openxmlformats.org/officeDocument/2006/relationships/hyperlink" Target="http://en.wikipedia.org/wiki/Symbol" TargetMode="Externa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hyperlink" Target="http://en.wikipedia.org/wiki/Writing_system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Ancient_Egypt" TargetMode="External"/><Relationship Id="rId2" Type="http://schemas.openxmlformats.org/officeDocument/2006/relationships/hyperlink" Target="http://en.wikipedia.org/wiki/Writing_system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n.wikipedia.org/wiki/Alphabet" TargetMode="External"/><Relationship Id="rId4" Type="http://schemas.openxmlformats.org/officeDocument/2006/relationships/hyperlink" Target="http://en.wikipedia.org/wiki/Logograph" TargetMode="Externa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Point_(typography)" TargetMode="External"/><Relationship Id="rId2" Type="http://schemas.openxmlformats.org/officeDocument/2006/relationships/hyperlink" Target="http://en.wikipedia.org/wiki/Typeface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n.wikipedia.org/wiki/Leading" TargetMode="External"/><Relationship Id="rId4" Type="http://schemas.openxmlformats.org/officeDocument/2006/relationships/hyperlink" Target="http://en.wikipedia.org/wiki/Line_length" TargetMode="Externa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hiddingstone.kent.sch.uk/homework/egypt/rosetta.htm" TargetMode="Externa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Proverb" TargetMode="External"/><Relationship Id="rId3" Type="http://schemas.openxmlformats.org/officeDocument/2006/relationships/hyperlink" Target="http://en.wikipedia.org/wiki/Artists" TargetMode="External"/><Relationship Id="rId7" Type="http://schemas.openxmlformats.org/officeDocument/2006/relationships/hyperlink" Target="http://en.wikipedia.org/wiki/Arabic_languag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Qur'an" TargetMode="External"/><Relationship Id="rId5" Type="http://schemas.openxmlformats.org/officeDocument/2006/relationships/hyperlink" Target="http://en.wikipedia.org/wiki/Holy_book" TargetMode="External"/><Relationship Id="rId4" Type="http://schemas.openxmlformats.org/officeDocument/2006/relationships/hyperlink" Target="http://en.wikipedia.org/wiki/Islamic_world" TargetMode="Externa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CALLIGRAPHY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AS AN ART FORM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 LETTERD LOGO DESIGNS</a:t>
            </a:r>
            <a:endParaRPr lang="en-US" dirty="0"/>
          </a:p>
        </p:txBody>
      </p:sp>
      <p:pic>
        <p:nvPicPr>
          <p:cNvPr id="4" name="Content Placeholder 3" descr="bismillah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57462" y="2224881"/>
            <a:ext cx="4029075" cy="3276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BY ARIF KHAN</a:t>
            </a:r>
            <a:endParaRPr lang="en-US" dirty="0"/>
          </a:p>
        </p:txBody>
      </p:sp>
      <p:pic>
        <p:nvPicPr>
          <p:cNvPr id="4" name="Content Placeholder 3" descr="10186_mai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67000" y="1972469"/>
            <a:ext cx="3810000" cy="3781425"/>
          </a:xfr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20120114_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0" y="1219200"/>
            <a:ext cx="4467225" cy="4663783"/>
          </a:xfr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IMG_308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99330" y="555778"/>
            <a:ext cx="4363469" cy="5570385"/>
          </a:xfr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IMG_308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0" y="381000"/>
            <a:ext cx="3113796" cy="6022036"/>
          </a:xfr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islamic_calligraph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56726" y="1600200"/>
            <a:ext cx="5830548" cy="4525963"/>
          </a:xfr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By </a:t>
            </a:r>
            <a:r>
              <a:rPr lang="en-US" dirty="0" err="1" smtClean="0"/>
              <a:t>ali</a:t>
            </a:r>
            <a:r>
              <a:rPr lang="en-US" dirty="0" smtClean="0"/>
              <a:t> </a:t>
            </a:r>
            <a:r>
              <a:rPr lang="en-US" dirty="0" err="1" smtClean="0"/>
              <a:t>azmat</a:t>
            </a:r>
            <a:endParaRPr lang="en-US" dirty="0"/>
          </a:p>
        </p:txBody>
      </p:sp>
      <p:pic>
        <p:nvPicPr>
          <p:cNvPr id="4" name="Content Placeholder 3" descr="4102934416_8e3b7c1f8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4600" y="1676400"/>
            <a:ext cx="4242816" cy="4888037"/>
          </a:xfr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By </a:t>
            </a:r>
            <a:r>
              <a:rPr lang="en-US" dirty="0" err="1" smtClean="0"/>
              <a:t>Shakir</a:t>
            </a:r>
            <a:r>
              <a:rPr lang="en-US" dirty="0" smtClean="0"/>
              <a:t> Ali</a:t>
            </a:r>
            <a:endParaRPr lang="en-US" dirty="0"/>
          </a:p>
        </p:txBody>
      </p:sp>
      <p:pic>
        <p:nvPicPr>
          <p:cNvPr id="4" name="Content Placeholder 3" descr="11021490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32744" y="1600200"/>
            <a:ext cx="2878512" cy="4525963"/>
          </a:xfr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By </a:t>
            </a:r>
            <a:r>
              <a:rPr lang="en-US" dirty="0" err="1" smtClean="0"/>
              <a:t>Gulgee</a:t>
            </a:r>
            <a:endParaRPr lang="en-US" dirty="0"/>
          </a:p>
        </p:txBody>
      </p:sp>
      <p:pic>
        <p:nvPicPr>
          <p:cNvPr id="4" name="Content Placeholder 3" descr="Gulgee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90750" y="2091531"/>
            <a:ext cx="4762500" cy="3543300"/>
          </a:xfr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By </a:t>
            </a:r>
            <a:r>
              <a:rPr lang="en-US" dirty="0" err="1" smtClean="0"/>
              <a:t>Gulgee</a:t>
            </a:r>
            <a:r>
              <a:rPr lang="en-US" dirty="0" smtClean="0"/>
              <a:t> (</a:t>
            </a:r>
            <a:r>
              <a:rPr lang="en-US" dirty="0" err="1" smtClean="0"/>
              <a:t>Nukta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Content Placeholder 3" descr="Ismail_Gulgee_Nukta_20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57400" y="1905000"/>
            <a:ext cx="5181600" cy="3853815"/>
          </a:xfr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By </a:t>
            </a:r>
            <a:r>
              <a:rPr lang="en-US" dirty="0" err="1" smtClean="0"/>
              <a:t>Gulgee</a:t>
            </a:r>
            <a:endParaRPr lang="en-US" dirty="0"/>
          </a:p>
        </p:txBody>
      </p:sp>
      <p:pic>
        <p:nvPicPr>
          <p:cNvPr id="4" name="Content Placeholder 3" descr="ISMODABS1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51000" y="1970881"/>
            <a:ext cx="5842000" cy="378460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stock-photo-arabic-hand-written-greeting-calligraphy-eid-mubarak-1037430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43200" y="685800"/>
            <a:ext cx="3951732" cy="541491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6d072f6ef6741370596997ed2ccefe26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14500" y="1958181"/>
            <a:ext cx="5715000" cy="381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Hand-Lettering-Logo-520x6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97112" y="1600200"/>
            <a:ext cx="354977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urdu-calligraphy-art-nasta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95437" y="1939131"/>
            <a:ext cx="5953125" cy="38481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Fenner_logo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57400" y="228600"/>
            <a:ext cx="4831872" cy="612961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LOGO DESIGNS</a:t>
            </a:r>
            <a:endParaRPr lang="en-US" dirty="0"/>
          </a:p>
        </p:txBody>
      </p:sp>
      <p:pic>
        <p:nvPicPr>
          <p:cNvPr id="4" name="Content Placeholder 3" descr="images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371600"/>
            <a:ext cx="5410200" cy="529103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LOGO DESIGNS</a:t>
            </a:r>
            <a:endParaRPr lang="en-US" dirty="0"/>
          </a:p>
        </p:txBody>
      </p:sp>
      <p:pic>
        <p:nvPicPr>
          <p:cNvPr id="4" name="Content Placeholder 3" descr="imag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95600" y="1447800"/>
            <a:ext cx="3929063" cy="490644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Inscription- </a:t>
            </a:r>
            <a:r>
              <a:rPr lang="en-US" dirty="0" err="1" smtClean="0"/>
              <a:t>Qutub</a:t>
            </a:r>
            <a:r>
              <a:rPr lang="en-US" dirty="0" smtClean="0"/>
              <a:t> </a:t>
            </a:r>
            <a:r>
              <a:rPr lang="en-US" dirty="0" err="1" smtClean="0"/>
              <a:t>Minar</a:t>
            </a:r>
            <a:endParaRPr lang="en-US" dirty="0"/>
          </a:p>
        </p:txBody>
      </p:sp>
      <p:pic>
        <p:nvPicPr>
          <p:cNvPr id="4" name="Content Placeholder 3" descr="800px-Qutb_Minar_Minaret_Delhi_Indi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indi38636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5264" y="1600200"/>
            <a:ext cx="663347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CALLIGRAPHY?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word </a:t>
            </a:r>
            <a:r>
              <a:rPr lang="en-US" b="1" dirty="0"/>
              <a:t>calligraphy</a:t>
            </a:r>
            <a:r>
              <a:rPr lang="en-US" dirty="0"/>
              <a:t> must be defined. The dictionary states "</a:t>
            </a:r>
            <a:r>
              <a:rPr lang="en-US" u="sng" dirty="0"/>
              <a:t>handwriting or penmanship"</a:t>
            </a:r>
            <a:r>
              <a:rPr lang="en-US" dirty="0"/>
              <a:t>, or simply "</a:t>
            </a:r>
            <a:r>
              <a:rPr lang="en-US" u="sng" dirty="0"/>
              <a:t>beautiful writing</a:t>
            </a:r>
            <a:r>
              <a:rPr lang="en-US" dirty="0"/>
              <a:t>". 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word calligraphy is usually defined by its two Greek roots: </a:t>
            </a:r>
            <a:r>
              <a:rPr lang="en-US" b="1" i="1" dirty="0" err="1"/>
              <a:t>kalli</a:t>
            </a:r>
            <a:r>
              <a:rPr lang="en-US" dirty="0"/>
              <a:t> meaning beautiful and </a:t>
            </a:r>
            <a:r>
              <a:rPr lang="en-US" b="1" i="1" dirty="0" err="1"/>
              <a:t>graphia</a:t>
            </a:r>
            <a:r>
              <a:rPr lang="en-US" dirty="0"/>
              <a:t> referring to writing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images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28800" y="1371600"/>
            <a:ext cx="5205413" cy="500083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MAKLI GRAVEYARD SINDH</a:t>
            </a:r>
            <a:endParaRPr lang="en-US" dirty="0"/>
          </a:p>
        </p:txBody>
      </p:sp>
      <p:pic>
        <p:nvPicPr>
          <p:cNvPr id="4" name="Content Placeholder 3" descr="images (4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57400" y="1600200"/>
            <a:ext cx="5876925" cy="394654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4671357438_438829bd77_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28800" y="1905000"/>
            <a:ext cx="5547360" cy="38600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OF ISLAMIC CALLIGRAPHY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562600"/>
          </a:xfrm>
        </p:spPr>
        <p:txBody>
          <a:bodyPr>
            <a:normAutofit/>
          </a:bodyPr>
          <a:lstStyle/>
          <a:p>
            <a:r>
              <a:rPr lang="en-US" b="1" dirty="0" smtClean="0"/>
              <a:t>Islamic calligraphy</a:t>
            </a:r>
            <a:r>
              <a:rPr lang="en-US" dirty="0" smtClean="0"/>
              <a:t>, also known as </a:t>
            </a:r>
            <a:r>
              <a:rPr lang="en-US" b="1" dirty="0" smtClean="0"/>
              <a:t>Arabic calligraphy</a:t>
            </a:r>
            <a:r>
              <a:rPr lang="en-US" dirty="0" smtClean="0"/>
              <a:t>, is the artistic practice of </a:t>
            </a:r>
            <a:r>
              <a:rPr lang="en-US" dirty="0" smtClean="0">
                <a:hlinkClick r:id="rId2" tooltip="Penmanship"/>
              </a:rPr>
              <a:t>handwriting</a:t>
            </a:r>
            <a:r>
              <a:rPr lang="en-US" dirty="0" smtClean="0"/>
              <a:t>, or </a:t>
            </a:r>
            <a:r>
              <a:rPr lang="en-US" dirty="0" smtClean="0">
                <a:hlinkClick r:id="rId3" tooltip="Calligraphy"/>
              </a:rPr>
              <a:t>calligraphy</a:t>
            </a:r>
            <a:r>
              <a:rPr lang="en-US" dirty="0" smtClean="0"/>
              <a:t>, and by extension, of </a:t>
            </a:r>
            <a:r>
              <a:rPr lang="en-US" dirty="0" smtClean="0">
                <a:hlinkClick r:id="rId4" tooltip="Bookbinding"/>
              </a:rPr>
              <a:t>bookmaking</a:t>
            </a:r>
            <a:r>
              <a:rPr lang="en-US" dirty="0" smtClean="0"/>
              <a:t>, in the lands sharing a common Islamic cultural heritage. This art form is based on the </a:t>
            </a:r>
            <a:r>
              <a:rPr lang="en-US" dirty="0" smtClean="0">
                <a:hlinkClick r:id="rId5" tooltip="Arabic alphabet"/>
              </a:rPr>
              <a:t>Arabic script</a:t>
            </a:r>
            <a:r>
              <a:rPr lang="en-US" dirty="0" smtClean="0"/>
              <a:t>, which for a long time was used by all Muslims in their respective languages. They used it to represent God because they denied representing God with images. Calligraphy is especially revered among </a:t>
            </a:r>
            <a:r>
              <a:rPr lang="en-US" dirty="0" smtClean="0">
                <a:hlinkClick r:id="rId6" tooltip="Islamic art"/>
              </a:rPr>
              <a:t>Islamic arts</a:t>
            </a:r>
            <a:r>
              <a:rPr lang="en-US" dirty="0" smtClean="0"/>
              <a:t> since it was the primary means for the preservation of the </a:t>
            </a:r>
            <a:r>
              <a:rPr lang="en-US" dirty="0" smtClean="0">
                <a:hlinkClick r:id="rId7" tooltip="Qur'an"/>
              </a:rPr>
              <a:t>Qur'an</a:t>
            </a:r>
            <a:r>
              <a:rPr lang="en-US" dirty="0" smtClean="0"/>
              <a:t>. 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Islamic Calligraphy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As it is based on Arabic letters, some call it "Arabic calligraphy". </a:t>
            </a:r>
          </a:p>
          <a:p>
            <a:r>
              <a:rPr lang="en-US" dirty="0" smtClean="0"/>
              <a:t>However the term "Islamic calligraphy" is a more suitable term as it comprises all works of calligraphy by the Muslim calligraphers from Morocco to China</a:t>
            </a:r>
            <a:r>
              <a:rPr lang="en-US" dirty="0" smtClean="0"/>
              <a:t>.</a:t>
            </a:r>
          </a:p>
          <a:p>
            <a:r>
              <a:rPr lang="en-US" dirty="0"/>
              <a:t>The history of Islamic calligraphy is incomplete without the name of </a:t>
            </a:r>
            <a:r>
              <a:rPr lang="en-US" b="1" dirty="0"/>
              <a:t>Ibn e </a:t>
            </a:r>
            <a:r>
              <a:rPr lang="en-US" b="1" dirty="0" err="1"/>
              <a:t>Muqla</a:t>
            </a:r>
            <a:r>
              <a:rPr lang="en-US" dirty="0"/>
              <a:t>, the minister and master calligrapher of Abbasid period who introduced the basic rules of Arabic calligraphy and invented six writing scripts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Six Scripts by Ibn e Muqla</a:t>
            </a:r>
            <a:endParaRPr lang="en-US" dirty="0"/>
          </a:p>
        </p:txBody>
      </p:sp>
      <p:pic>
        <p:nvPicPr>
          <p:cNvPr id="3074" name="Picture 2" descr="E:\M.S\Studio Practice\Synopsis\Final Thesis\Reference Plates\six-scripts[1]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75493" y="1524001"/>
            <a:ext cx="7854108" cy="4419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871695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vector-islamic-calligraphy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981200"/>
            <a:ext cx="6248400" cy="471754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history of Arabic calligraphy provides information that it was in practice by the end of 7</a:t>
            </a:r>
            <a:r>
              <a:rPr lang="en-US" baseline="30000" dirty="0" smtClean="0"/>
              <a:t>th</a:t>
            </a:r>
            <a:r>
              <a:rPr lang="en-US" dirty="0" smtClean="0"/>
              <a:t> century by </a:t>
            </a:r>
            <a:r>
              <a:rPr lang="en-US" i="1" dirty="0" smtClean="0"/>
              <a:t>Nabataeans</a:t>
            </a:r>
            <a:r>
              <a:rPr lang="en-US" dirty="0" smtClean="0"/>
              <a:t>, the ancient Arabic speaking people from North Arabia, who carved rock inscriptions which was already in-practice as bold and irregular forms of writing without following any rules.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6879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4403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Islamic calligraphy excelled due to the forms of Arabic letters, composed of dots, lines and curves. These attributes give the artist a freedom to create.</a:t>
            </a:r>
          </a:p>
          <a:p>
            <a:r>
              <a:rPr lang="en-US" dirty="0" smtClean="0"/>
              <a:t> Calligraphy for </a:t>
            </a:r>
            <a:r>
              <a:rPr lang="en-US" dirty="0" smtClean="0">
                <a:hlinkClick r:id="rId2" tooltip="Muslim"/>
              </a:rPr>
              <a:t>Muslims</a:t>
            </a:r>
            <a:r>
              <a:rPr lang="en-US" dirty="0" smtClean="0"/>
              <a:t> is a visible expression of the highest art of all, the art of the </a:t>
            </a:r>
            <a:r>
              <a:rPr lang="en-US" dirty="0" smtClean="0">
                <a:hlinkClick r:id="rId3" tooltip="Spirituality"/>
              </a:rPr>
              <a:t>spiritual</a:t>
            </a:r>
            <a:r>
              <a:rPr lang="en-US" dirty="0" smtClean="0"/>
              <a:t> world.</a:t>
            </a:r>
          </a:p>
          <a:p>
            <a:r>
              <a:rPr lang="en-US" dirty="0" smtClean="0"/>
              <a:t>The </a:t>
            </a:r>
            <a:r>
              <a:rPr lang="en-US" dirty="0" smtClean="0">
                <a:hlinkClick r:id="rId4" tooltip="Holy book"/>
              </a:rPr>
              <a:t>holy book</a:t>
            </a:r>
            <a:r>
              <a:rPr lang="en-US" dirty="0" smtClean="0"/>
              <a:t> of Islam, al-</a:t>
            </a:r>
            <a:r>
              <a:rPr lang="en-US" dirty="0" smtClean="0">
                <a:hlinkClick r:id="rId5" tooltip="Qur'an"/>
              </a:rPr>
              <a:t>Qur'an</a:t>
            </a:r>
            <a:r>
              <a:rPr lang="en-US" dirty="0" smtClean="0"/>
              <a:t>, has played an important role in the development and evolution of the Arabic language and Islamic Calligraphy.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VARIOUS STYLES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Various styles of Arabic Calligraphy have been identified over time.</a:t>
            </a:r>
          </a:p>
          <a:p>
            <a:endParaRPr lang="en-US" dirty="0" smtClean="0"/>
          </a:p>
          <a:p>
            <a:r>
              <a:rPr lang="en-US" b="1" i="1" u="sng" dirty="0" err="1" smtClean="0"/>
              <a:t>Kufic</a:t>
            </a:r>
            <a:r>
              <a:rPr lang="en-US" dirty="0" smtClean="0"/>
              <a:t> is the earliest known form of calligraphic script. It's characterized by straight lines and angles</a:t>
            </a:r>
          </a:p>
          <a:p>
            <a:r>
              <a:rPr lang="en-US" dirty="0" smtClean="0"/>
              <a:t>It was in this script that the first copies of the </a:t>
            </a:r>
            <a:r>
              <a:rPr lang="en-US" dirty="0" smtClean="0">
                <a:hlinkClick r:id="rId2" tooltip="Qur'an"/>
              </a:rPr>
              <a:t>Qur'an</a:t>
            </a:r>
            <a:r>
              <a:rPr lang="en-US" dirty="0" smtClean="0"/>
              <a:t> were written.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r>
              <a:rPr lang="en-US" b="1" dirty="0" smtClean="0"/>
              <a:t>Writing</a:t>
            </a:r>
            <a:r>
              <a:rPr lang="en-US" dirty="0" smtClean="0"/>
              <a:t> is the representation of language in a </a:t>
            </a:r>
            <a:r>
              <a:rPr lang="en-US" b="1" dirty="0" smtClean="0"/>
              <a:t>textual medium</a:t>
            </a:r>
            <a:r>
              <a:rPr lang="en-US" dirty="0" smtClean="0"/>
              <a:t> through the use of a set of signs or symbols (known as a </a:t>
            </a:r>
            <a:r>
              <a:rPr lang="en-US" b="1" dirty="0" smtClean="0"/>
              <a:t>writing system</a:t>
            </a:r>
            <a:r>
              <a:rPr lang="en-US" dirty="0" smtClean="0"/>
              <a:t>).</a:t>
            </a:r>
          </a:p>
          <a:p>
            <a:r>
              <a:rPr lang="en-US" dirty="0" smtClean="0"/>
              <a:t>Calligraphy  is a type of </a:t>
            </a:r>
            <a:r>
              <a:rPr lang="en-US" b="1" dirty="0" smtClean="0"/>
              <a:t>visual art</a:t>
            </a:r>
            <a:r>
              <a:rPr lang="en-US" dirty="0" smtClean="0"/>
              <a:t> related to </a:t>
            </a:r>
            <a:r>
              <a:rPr lang="en-US" b="1" dirty="0" smtClean="0"/>
              <a:t>writing</a:t>
            </a:r>
            <a:r>
              <a:rPr lang="en-US" dirty="0" smtClean="0"/>
              <a:t>.</a:t>
            </a:r>
          </a:p>
          <a:p>
            <a:r>
              <a:rPr lang="en-US" dirty="0" smtClean="0"/>
              <a:t> A contemporary definition of calligraphic practice is "the art of giving form to signs in an expressive, harmonious and skillful creative manner" 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FOLIO FROM QURAN 8</a:t>
            </a:r>
            <a:r>
              <a:rPr lang="en-US" baseline="30000" dirty="0" smtClean="0"/>
              <a:t>TH</a:t>
            </a:r>
            <a:r>
              <a:rPr lang="en-US" dirty="0" smtClean="0"/>
              <a:t> TO 9</a:t>
            </a:r>
            <a:r>
              <a:rPr lang="en-US" baseline="30000" dirty="0" smtClean="0"/>
              <a:t>TH</a:t>
            </a:r>
            <a:r>
              <a:rPr lang="en-US" dirty="0" smtClean="0"/>
              <a:t> CENTURY</a:t>
            </a:r>
            <a:endParaRPr lang="en-US" dirty="0"/>
          </a:p>
        </p:txBody>
      </p:sp>
      <p:pic>
        <p:nvPicPr>
          <p:cNvPr id="4" name="Content Placeholder 3" descr="Folio_from_a_Koran_(8th-9th_century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52600" y="1981200"/>
            <a:ext cx="6502088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FAMOUS BLUE QURAN MANUSCRIPT</a:t>
            </a:r>
            <a:endParaRPr lang="en-US" dirty="0"/>
          </a:p>
        </p:txBody>
      </p:sp>
      <p:pic>
        <p:nvPicPr>
          <p:cNvPr id="4" name="Content Placeholder 3" descr="The_Blue_Qur'an_-_2_-_Qur'anic_Manuscrip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76400" y="2133600"/>
            <a:ext cx="6234113" cy="416509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QURAN FOLIO 11</a:t>
            </a:r>
            <a:r>
              <a:rPr lang="en-US" baseline="30000" dirty="0" smtClean="0"/>
              <a:t>TH</a:t>
            </a:r>
            <a:r>
              <a:rPr lang="en-US" dirty="0" smtClean="0"/>
              <a:t> CENTURY </a:t>
            </a:r>
            <a:endParaRPr lang="en-US" dirty="0"/>
          </a:p>
        </p:txBody>
      </p:sp>
      <p:pic>
        <p:nvPicPr>
          <p:cNvPr id="4" name="Content Placeholder 3" descr="Qur'an_folio_11th_century_kufi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63436" y="1600200"/>
            <a:ext cx="401712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This style was also used in architecture. The following images are from the Sultan Hassan Mosque.</a:t>
            </a:r>
            <a:endParaRPr lang="en-US" sz="2800" dirty="0"/>
          </a:p>
        </p:txBody>
      </p:sp>
      <p:pic>
        <p:nvPicPr>
          <p:cNvPr id="4" name="Content Placeholder 3" descr="Sultan_Hasan_Bismillah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90600" y="1524000"/>
            <a:ext cx="7010400" cy="4673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Flickr_-_HuTect_ShOts_-_Pattern_of_text_-_Masjid_of_Sultan_Hassan_مسجد_ومدرسة_السلطان_حسن_-_Cairo_-_Egypt_-_16_04_20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1905000"/>
            <a:ext cx="7595478" cy="391709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Kufic</a:t>
            </a:r>
            <a:r>
              <a:rPr lang="en-US" dirty="0" smtClean="0"/>
              <a:t> style was also used to decorate objects.</a:t>
            </a:r>
            <a:endParaRPr lang="en-US" dirty="0"/>
          </a:p>
        </p:txBody>
      </p:sp>
      <p:pic>
        <p:nvPicPr>
          <p:cNvPr id="4" name="Content Placeholder 3" descr="Thr_muze_art_islam_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SAMA_(10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95600" y="381000"/>
            <a:ext cx="4267200" cy="623636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 example of contemporary form of Kufic Script</a:t>
            </a:r>
            <a:endParaRPr lang="en-US" dirty="0"/>
          </a:p>
        </p:txBody>
      </p:sp>
      <p:pic>
        <p:nvPicPr>
          <p:cNvPr id="1026" name="Picture 2" descr="E:\M.S\Studio Practice\Calligraphy\Kufic\529174_392014844164138_100000668766730_1267467_193208343_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957268" y="1600200"/>
            <a:ext cx="3229463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00391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NASKH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334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 more cursive form of script, known as </a:t>
            </a:r>
            <a:r>
              <a:rPr lang="en-US" b="1" i="1" u="sng" dirty="0" err="1" smtClean="0"/>
              <a:t>Naskh</a:t>
            </a:r>
            <a:r>
              <a:rPr lang="en-US" dirty="0" smtClean="0"/>
              <a:t>, developed over time and began appearing around 900. </a:t>
            </a:r>
          </a:p>
          <a:p>
            <a:r>
              <a:rPr lang="en-US" b="1" dirty="0" err="1" smtClean="0"/>
              <a:t>Naskh</a:t>
            </a:r>
            <a:r>
              <a:rPr lang="en-US" dirty="0" smtClean="0"/>
              <a:t>, which means "</a:t>
            </a:r>
            <a:r>
              <a:rPr lang="en-US" b="1" dirty="0" smtClean="0"/>
              <a:t>copying</a:t>
            </a:r>
            <a:r>
              <a:rPr lang="en-US" dirty="0" smtClean="0"/>
              <a:t>," was developed in the 10th century, and refined into a fine art form in Turkey in the 16th century.</a:t>
            </a:r>
          </a:p>
          <a:p>
            <a:r>
              <a:rPr lang="en-US" dirty="0" smtClean="0"/>
              <a:t> It is a small script whose lines are thin and letter shapes are round.</a:t>
            </a:r>
          </a:p>
          <a:p>
            <a:r>
              <a:rPr lang="en-US" dirty="0" smtClean="0"/>
              <a:t>The following are different examples of </a:t>
            </a:r>
            <a:r>
              <a:rPr lang="en-US" b="1" i="1" u="sng" dirty="0" err="1" smtClean="0"/>
              <a:t>Naskh</a:t>
            </a:r>
            <a:r>
              <a:rPr lang="en-US" dirty="0" smtClean="0"/>
              <a:t> in various Qurans. </a:t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NASHK SCRIPT</a:t>
            </a:r>
            <a:endParaRPr lang="en-US" dirty="0"/>
          </a:p>
        </p:txBody>
      </p:sp>
      <p:pic>
        <p:nvPicPr>
          <p:cNvPr id="4" name="Content Placeholder 3" descr="FirstSurahKora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42069" y="1600200"/>
            <a:ext cx="265986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534400" cy="54403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Calligraphy continues to flourish in the forms of wedding and event invitations, font </a:t>
            </a:r>
            <a:r>
              <a:rPr lang="en-US" b="1" dirty="0" smtClean="0"/>
              <a:t>design/typography</a:t>
            </a:r>
            <a:r>
              <a:rPr lang="en-US" dirty="0" smtClean="0"/>
              <a:t>, original hand-lettered </a:t>
            </a:r>
            <a:r>
              <a:rPr lang="en-US" b="1" dirty="0" smtClean="0"/>
              <a:t>logo</a:t>
            </a:r>
            <a:r>
              <a:rPr lang="en-US" dirty="0" smtClean="0"/>
              <a:t> design, religious art, announcements/graphic design/commissioned calligraphic art, cut stone </a:t>
            </a:r>
            <a:r>
              <a:rPr lang="en-US" b="1" dirty="0" smtClean="0"/>
              <a:t>inscriptions</a:t>
            </a:r>
            <a:r>
              <a:rPr lang="en-US" dirty="0" smtClean="0"/>
              <a:t> and </a:t>
            </a:r>
            <a:r>
              <a:rPr lang="en-US" b="1" dirty="0" smtClean="0"/>
              <a:t>memorial documents</a:t>
            </a:r>
            <a:r>
              <a:rPr lang="en-US" dirty="0" smtClean="0"/>
              <a:t>. </a:t>
            </a:r>
          </a:p>
          <a:p>
            <a:r>
              <a:rPr lang="en-US" dirty="0" smtClean="0"/>
              <a:t>It is also used for </a:t>
            </a:r>
            <a:r>
              <a:rPr lang="en-US" b="1" dirty="0" smtClean="0"/>
              <a:t>prop</a:t>
            </a:r>
            <a:r>
              <a:rPr lang="en-US" dirty="0" smtClean="0"/>
              <a:t> and moving images for film and television, </a:t>
            </a:r>
            <a:r>
              <a:rPr lang="en-US" b="1" dirty="0" smtClean="0"/>
              <a:t>testimonials</a:t>
            </a:r>
            <a:r>
              <a:rPr lang="en-US" dirty="0" smtClean="0"/>
              <a:t>, birth and death </a:t>
            </a:r>
          </a:p>
          <a:p>
            <a:pPr>
              <a:buNone/>
            </a:pPr>
            <a:r>
              <a:rPr lang="en-US" dirty="0" smtClean="0"/>
              <a:t>    certificates, maps, and other works involving writing.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NASHK SCRIPT QURANIC VERSES</a:t>
            </a:r>
            <a:endParaRPr lang="en-US" dirty="0"/>
          </a:p>
        </p:txBody>
      </p:sp>
      <p:pic>
        <p:nvPicPr>
          <p:cNvPr id="4" name="Content Placeholder 3" descr="Naskh_script_-_Qur'anic_vers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14583" y="1600200"/>
            <a:ext cx="2914834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AL-FATIHAH (NASHK SCRIPT)</a:t>
            </a:r>
            <a:endParaRPr lang="en-US" dirty="0"/>
          </a:p>
        </p:txBody>
      </p:sp>
      <p:pic>
        <p:nvPicPr>
          <p:cNvPr id="4" name="Content Placeholder 3" descr="Al_Fatihah_-_naskh_script_detail_tex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79511" y="1600200"/>
            <a:ext cx="4584978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THULUTH SCRIPT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b="1" i="1" u="sng" dirty="0" err="1" smtClean="0"/>
              <a:t>Thuluth</a:t>
            </a:r>
            <a:r>
              <a:rPr lang="en-US" dirty="0" smtClean="0"/>
              <a:t> was the medieval Islamic style of handwritten alphabet. </a:t>
            </a:r>
            <a:r>
              <a:rPr lang="en-US" dirty="0" err="1" smtClean="0"/>
              <a:t>Thuluth</a:t>
            </a:r>
            <a:r>
              <a:rPr lang="en-US" dirty="0" smtClean="0"/>
              <a:t> (Arabic: "one-third") is written on the principle that one-third of each letter slopes.</a:t>
            </a:r>
          </a:p>
          <a:p>
            <a:r>
              <a:rPr lang="en-US" dirty="0" smtClean="0"/>
              <a:t> It is a large and elegant, cursive script, used in medieval times on mosque decorations.</a:t>
            </a:r>
          </a:p>
          <a:p>
            <a:r>
              <a:rPr lang="en-US" dirty="0" smtClean="0"/>
              <a:t> It took on some of the functions of the early </a:t>
            </a:r>
            <a:r>
              <a:rPr lang="en-US" dirty="0" err="1" smtClean="0"/>
              <a:t>Kufic</a:t>
            </a:r>
            <a:r>
              <a:rPr lang="en-US" dirty="0" smtClean="0"/>
              <a:t> script; it was used to write </a:t>
            </a:r>
            <a:r>
              <a:rPr lang="en-US" dirty="0" err="1" smtClean="0"/>
              <a:t>surah</a:t>
            </a:r>
            <a:r>
              <a:rPr lang="en-US" dirty="0" smtClean="0"/>
              <a:t> headings, religious inscriptions, and princely titles and epigraphs. It was also used for many of the large copies of the Quran produced from the 13th century.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THULUTH SCRPIT</a:t>
            </a:r>
            <a:endParaRPr lang="en-US" dirty="0"/>
          </a:p>
        </p:txBody>
      </p:sp>
      <p:pic>
        <p:nvPicPr>
          <p:cNvPr id="4" name="Content Placeholder 3" descr="Plaque_(Iran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57400" y="2133600"/>
            <a:ext cx="4762500" cy="28384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WLA_lacma_Ottoman_Tile_Panel_Iznik_16th_centur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97000" y="1913731"/>
            <a:ext cx="6350000" cy="38989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AndalusQura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33379" y="1600200"/>
            <a:ext cx="387724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The </a:t>
            </a:r>
            <a:r>
              <a:rPr lang="en-US" b="1" dirty="0" err="1" smtClean="0"/>
              <a:t>Ta'liq</a:t>
            </a:r>
            <a:r>
              <a:rPr lang="en-US" b="1" dirty="0" smtClean="0"/>
              <a:t> and</a:t>
            </a:r>
            <a:br>
              <a:rPr lang="en-US" b="1" dirty="0" smtClean="0"/>
            </a:br>
            <a:r>
              <a:rPr lang="en-US" b="1" dirty="0" err="1" smtClean="0"/>
              <a:t>Nasta'liq</a:t>
            </a:r>
            <a:r>
              <a:rPr lang="en-US" b="1" dirty="0" smtClean="0"/>
              <a:t> / Farsi Scripts</a:t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u="sng" dirty="0" err="1" smtClean="0"/>
              <a:t>Ta'liq</a:t>
            </a:r>
            <a:r>
              <a:rPr lang="en-US" dirty="0" smtClean="0"/>
              <a:t> is a cursive style of lettering developed in Iran in the 10th century.</a:t>
            </a:r>
          </a:p>
          <a:p>
            <a:r>
              <a:rPr lang="en-US" dirty="0" smtClean="0"/>
              <a:t>The rounded forms and exaggerated horizontal strokes that characterize the </a:t>
            </a:r>
            <a:r>
              <a:rPr lang="en-US" dirty="0" err="1" smtClean="0"/>
              <a:t>Ta'liq</a:t>
            </a:r>
            <a:r>
              <a:rPr lang="en-US" dirty="0" smtClean="0"/>
              <a:t> letters were derived primarily from the </a:t>
            </a:r>
            <a:r>
              <a:rPr lang="en-US" dirty="0" err="1" smtClean="0"/>
              <a:t>Riqa</a:t>
            </a:r>
            <a:r>
              <a:rPr lang="en-US" dirty="0" smtClean="0"/>
              <a:t>' script.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Nasta'liq</a:t>
            </a:r>
            <a:r>
              <a:rPr lang="en-US" dirty="0" smtClean="0"/>
              <a:t> Script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err="1" smtClean="0"/>
              <a:t>Nasta'liq</a:t>
            </a:r>
            <a:r>
              <a:rPr lang="en-US" dirty="0" smtClean="0"/>
              <a:t> was the predominant style of Persian calligraphy during the 15th and 16th centuries. The inventor was Mir 'Ali of Tabriz, the most famous calligrapher of the </a:t>
            </a:r>
            <a:r>
              <a:rPr lang="en-US" dirty="0" err="1" smtClean="0"/>
              <a:t>Timurid</a:t>
            </a:r>
            <a:r>
              <a:rPr lang="en-US" dirty="0" smtClean="0"/>
              <a:t> period (1402-1502).</a:t>
            </a:r>
          </a:p>
          <a:p>
            <a:r>
              <a:rPr lang="en-US" dirty="0" smtClean="0"/>
              <a:t> A cursive script, </a:t>
            </a:r>
            <a:r>
              <a:rPr lang="en-US" dirty="0" err="1" smtClean="0"/>
              <a:t>Nasta'liq</a:t>
            </a:r>
            <a:r>
              <a:rPr lang="en-US" dirty="0" smtClean="0"/>
              <a:t> was a combination of the </a:t>
            </a:r>
            <a:r>
              <a:rPr lang="en-US" dirty="0" err="1" smtClean="0"/>
              <a:t>Naskh</a:t>
            </a:r>
            <a:r>
              <a:rPr lang="en-US" dirty="0" smtClean="0"/>
              <a:t> and </a:t>
            </a:r>
            <a:r>
              <a:rPr lang="en-US" dirty="0" err="1" smtClean="0"/>
              <a:t>Ta'liq</a:t>
            </a:r>
            <a:r>
              <a:rPr lang="en-US" dirty="0" smtClean="0"/>
              <a:t> styles, featuring elongated horizontal strokes and exaggerated rounded forms. The diacritical marks were casually placed, and the lines were flowing rather than straight. </a:t>
            </a:r>
          </a:p>
          <a:p>
            <a:r>
              <a:rPr lang="en-US" dirty="0" err="1" smtClean="0"/>
              <a:t>Nasta'liq</a:t>
            </a:r>
            <a:r>
              <a:rPr lang="en-US" dirty="0" smtClean="0"/>
              <a:t> was frequently incorporated into the paintings of the early </a:t>
            </a:r>
            <a:r>
              <a:rPr lang="en-US" dirty="0" err="1" smtClean="0"/>
              <a:t>Safavid</a:t>
            </a:r>
            <a:r>
              <a:rPr lang="en-US" dirty="0" smtClean="0"/>
              <a:t> period (16th century) and is traditionally considered to be the most elegant of the Persian scripts.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err="1" smtClean="0"/>
              <a:t>Nasta'liq</a:t>
            </a:r>
            <a:r>
              <a:rPr lang="en-US" dirty="0" smtClean="0"/>
              <a:t> Script</a:t>
            </a:r>
            <a:endParaRPr lang="en-US" dirty="0"/>
          </a:p>
        </p:txBody>
      </p:sp>
      <p:pic>
        <p:nvPicPr>
          <p:cNvPr id="4098" name="Picture 2" descr="D:\Department Record\Art &amp; Aesthetics. BFA I\ART &amp; AESTHETICS\untitle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52975" y="381000"/>
            <a:ext cx="3476625" cy="2284281"/>
          </a:xfrm>
          <a:prstGeom prst="rect">
            <a:avLst/>
          </a:prstGeom>
          <a:noFill/>
        </p:spPr>
      </p:pic>
      <p:pic>
        <p:nvPicPr>
          <p:cNvPr id="4099" name="Picture 3" descr="D:\Department Record\Art &amp; Aesthetics. BFA I\ART &amp; AESTHETICS\Nastaliq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2657475"/>
            <a:ext cx="6953250" cy="42005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26759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The </a:t>
            </a:r>
            <a:r>
              <a:rPr lang="en-US" b="1" dirty="0" err="1" smtClean="0"/>
              <a:t>Riq'a</a:t>
            </a:r>
            <a:r>
              <a:rPr lang="en-US" b="1" dirty="0" smtClean="0"/>
              <a:t> Script</a:t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Riq'a</a:t>
            </a:r>
            <a:r>
              <a:rPr lang="en-US" dirty="0" smtClean="0"/>
              <a:t>, the simpler style of everyday writing is very economical and easy to write. It is popular for writing both Turkish and Arabic.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WEDDING CARDS</a:t>
            </a:r>
            <a:endParaRPr lang="en-US" dirty="0"/>
          </a:p>
        </p:txBody>
      </p:sp>
      <p:pic>
        <p:nvPicPr>
          <p:cNvPr id="4" name="Content Placeholder 3" descr="5496123981_06972c1f45_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57400" y="1437894"/>
            <a:ext cx="5090160" cy="496290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Riqa</a:t>
            </a:r>
            <a:r>
              <a:rPr lang="en-US" dirty="0" smtClean="0"/>
              <a:t> Script</a:t>
            </a:r>
            <a:endParaRPr lang="en-US" dirty="0"/>
          </a:p>
        </p:txBody>
      </p:sp>
      <p:pic>
        <p:nvPicPr>
          <p:cNvPr id="4" name="Content Placeholder 3" descr="riqa_smpl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6429" y="2057400"/>
            <a:ext cx="7495271" cy="524669"/>
          </a:xfrm>
        </p:spPr>
      </p:pic>
      <p:pic>
        <p:nvPicPr>
          <p:cNvPr id="5122" name="Picture 2" descr="D:\Department Record\Art &amp; Aesthetics. BFA I\ART &amp; AESTHETICS\Riq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38350" y="3181350"/>
            <a:ext cx="5124450" cy="2762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72904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DIWANI SCRPIT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 </a:t>
            </a:r>
            <a:r>
              <a:rPr lang="en-US" dirty="0" err="1" smtClean="0"/>
              <a:t>Diwani</a:t>
            </a:r>
            <a:r>
              <a:rPr lang="en-US" dirty="0" smtClean="0"/>
              <a:t> script is a cursive style of Arabic calligraphy developed during the reign of the early Ottoman Turks (16th-early 17th century).</a:t>
            </a:r>
          </a:p>
          <a:p>
            <a:r>
              <a:rPr lang="en-US" dirty="0" smtClean="0"/>
              <a:t> It was invented by </a:t>
            </a:r>
            <a:r>
              <a:rPr lang="en-US" dirty="0" err="1" smtClean="0"/>
              <a:t>Housam</a:t>
            </a:r>
            <a:r>
              <a:rPr lang="en-US" dirty="0" smtClean="0"/>
              <a:t> </a:t>
            </a:r>
            <a:r>
              <a:rPr lang="en-US" dirty="0" err="1" smtClean="0"/>
              <a:t>Roumi</a:t>
            </a:r>
            <a:r>
              <a:rPr lang="en-US" dirty="0" smtClean="0"/>
              <a:t> and reached its height of popularity under </a:t>
            </a:r>
            <a:r>
              <a:rPr lang="en-US" dirty="0" err="1" smtClean="0"/>
              <a:t>Süleyman</a:t>
            </a:r>
            <a:r>
              <a:rPr lang="en-US" dirty="0" smtClean="0"/>
              <a:t> I the Magnificent (1520-66). </a:t>
            </a:r>
          </a:p>
          <a:p>
            <a:r>
              <a:rPr lang="en-US" dirty="0"/>
              <a:t>As </a:t>
            </a:r>
            <a:r>
              <a:rPr lang="en-US" dirty="0" smtClean="0"/>
              <a:t>decorative as it was communicative, </a:t>
            </a:r>
            <a:r>
              <a:rPr lang="en-US" dirty="0" err="1" smtClean="0"/>
              <a:t>Diwani</a:t>
            </a:r>
            <a:r>
              <a:rPr lang="en-US" dirty="0" smtClean="0"/>
              <a:t> was distinguished by the complexity of the line within the letter and the close juxtaposition of the letters within the word.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DIWANI SCRIPT</a:t>
            </a:r>
            <a:endParaRPr lang="en-US" dirty="0"/>
          </a:p>
        </p:txBody>
      </p:sp>
      <p:pic>
        <p:nvPicPr>
          <p:cNvPr id="4" name="Content Placeholder 3" descr="diwan_smpl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2819400"/>
            <a:ext cx="6529330" cy="176291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Shikasta Script</a:t>
            </a:r>
            <a:endParaRPr lang="en-US" dirty="0"/>
          </a:p>
        </p:txBody>
      </p:sp>
      <p:pic>
        <p:nvPicPr>
          <p:cNvPr id="8195" name="Picture 3" descr="D:\Department Record\Art &amp; Aesthetics. BFA I\ART &amp; AESTHETICS\imagesCAZLI0FZ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1676400"/>
            <a:ext cx="4953000" cy="43911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93399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582" y="180110"/>
            <a:ext cx="8229600" cy="1143000"/>
          </a:xfrm>
        </p:spPr>
        <p:txBody>
          <a:bodyPr/>
          <a:lstStyle/>
          <a:p>
            <a:r>
              <a:rPr lang="en-US" dirty="0" smtClean="0"/>
              <a:t>Persian Calligraphy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i="1" dirty="0" smtClean="0"/>
              <a:t>Persian calligraphy</a:t>
            </a:r>
            <a:r>
              <a:rPr lang="en-US" dirty="0" smtClean="0"/>
              <a:t> is the calligraphy of </a:t>
            </a:r>
            <a:r>
              <a:rPr lang="en-US" dirty="0" smtClean="0">
                <a:hlinkClick r:id="rId2" tooltip="Persian script"/>
              </a:rPr>
              <a:t>Persian writing system</a:t>
            </a:r>
            <a:r>
              <a:rPr lang="en-US" dirty="0" smtClean="0"/>
              <a:t>. The history of calligraphy in Persia dates back to the pre-Islam era. </a:t>
            </a:r>
          </a:p>
          <a:p>
            <a:r>
              <a:rPr lang="en-US" dirty="0" smtClean="0"/>
              <a:t>It is believed that ancient Persian script was invented by about 600-500 BC to provide monument inscriptions for the </a:t>
            </a:r>
            <a:r>
              <a:rPr lang="en-US" dirty="0" err="1" smtClean="0"/>
              <a:t>Achaemenid</a:t>
            </a:r>
            <a:r>
              <a:rPr lang="en-US" dirty="0" smtClean="0"/>
              <a:t> kings. These scripts consisted of horizontal, vertical, and diagonal nail-shape letters and that is the reason in </a:t>
            </a:r>
            <a:r>
              <a:rPr lang="en-US" dirty="0" smtClean="0">
                <a:hlinkClick r:id="rId3" tooltip="Persian language"/>
              </a:rPr>
              <a:t>Persian</a:t>
            </a:r>
            <a:r>
              <a:rPr lang="en-US" dirty="0" smtClean="0"/>
              <a:t> it is called </a:t>
            </a:r>
            <a:r>
              <a:rPr lang="en-US" dirty="0" smtClean="0">
                <a:hlinkClick r:id="rId4" tooltip="Cuneiform script"/>
              </a:rPr>
              <a:t>"Script of Nails/Cuneiform Script"</a:t>
            </a:r>
            <a:r>
              <a:rPr lang="en-US" dirty="0" smtClean="0"/>
              <a:t> (</a:t>
            </a:r>
            <a:r>
              <a:rPr lang="en-US" dirty="0" err="1" smtClean="0"/>
              <a:t>Khat</a:t>
            </a:r>
            <a:r>
              <a:rPr lang="en-US" dirty="0" smtClean="0"/>
              <a:t>-e-</a:t>
            </a:r>
            <a:r>
              <a:rPr lang="en-US" dirty="0" err="1" smtClean="0"/>
              <a:t>Mikhi</a:t>
            </a:r>
            <a:r>
              <a:rPr lang="en-US" dirty="0" smtClean="0"/>
              <a:t>). Centuries later, other scripts such as "</a:t>
            </a:r>
            <a:r>
              <a:rPr lang="en-US" dirty="0" smtClean="0">
                <a:hlinkClick r:id="rId5" tooltip="Pahlavi scripts"/>
              </a:rPr>
              <a:t>Pahlavi</a:t>
            </a:r>
            <a:r>
              <a:rPr lang="en-US" dirty="0" smtClean="0"/>
              <a:t>" and "</a:t>
            </a:r>
            <a:r>
              <a:rPr lang="en-US" dirty="0" err="1" smtClean="0">
                <a:hlinkClick r:id="rId6" tooltip="Avestan script"/>
              </a:rPr>
              <a:t>Avestan</a:t>
            </a:r>
            <a:r>
              <a:rPr lang="en-US" dirty="0" smtClean="0"/>
              <a:t>" scripts were used in ancient Persia.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577px-Nastaliq-proportion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95766" y="1600200"/>
            <a:ext cx="4352468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PICTOGRAM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A </a:t>
            </a:r>
            <a:r>
              <a:rPr lang="en-US" b="1" dirty="0" smtClean="0"/>
              <a:t>pictogram</a:t>
            </a:r>
            <a:r>
              <a:rPr lang="en-US" dirty="0" smtClean="0"/>
              <a:t>, also called a </a:t>
            </a:r>
            <a:r>
              <a:rPr lang="en-US" b="1" dirty="0" err="1" smtClean="0"/>
              <a:t>pictogramme</a:t>
            </a:r>
            <a:r>
              <a:rPr lang="en-US" dirty="0" smtClean="0"/>
              <a:t> or </a:t>
            </a:r>
            <a:r>
              <a:rPr lang="en-US" b="1" dirty="0" smtClean="0"/>
              <a:t>pictograph</a:t>
            </a:r>
            <a:r>
              <a:rPr lang="en-US" dirty="0" smtClean="0"/>
              <a:t>, is an </a:t>
            </a:r>
            <a:r>
              <a:rPr lang="en-US" dirty="0" smtClean="0">
                <a:hlinkClick r:id="rId2" tooltip="Ideogram"/>
              </a:rPr>
              <a:t>ideogram</a:t>
            </a:r>
            <a:r>
              <a:rPr lang="en-US" dirty="0" smtClean="0"/>
              <a:t> that conveys its meaning through its pictorial resemblance to a physical object. Pictographs are often used in writing and graphic systems in which the characters are to a considerable extent pictorial in appearance.</a:t>
            </a:r>
          </a:p>
          <a:p>
            <a:r>
              <a:rPr lang="en-US" dirty="0" smtClean="0"/>
              <a:t>Pictography is a form of </a:t>
            </a:r>
            <a:r>
              <a:rPr lang="en-US" dirty="0" smtClean="0">
                <a:hlinkClick r:id="rId3" tooltip="Writing"/>
              </a:rPr>
              <a:t>writing</a:t>
            </a:r>
            <a:r>
              <a:rPr lang="en-US" dirty="0" smtClean="0"/>
              <a:t> which uses representational, pictorial </a:t>
            </a:r>
            <a:r>
              <a:rPr lang="en-US" dirty="0" smtClean="0">
                <a:hlinkClick r:id="rId4" tooltip="Drawing"/>
              </a:rPr>
              <a:t>drawings</a:t>
            </a:r>
            <a:r>
              <a:rPr lang="en-US" dirty="0" smtClean="0"/>
              <a:t>. It is a basis of </a:t>
            </a:r>
            <a:r>
              <a:rPr lang="en-US" dirty="0" smtClean="0">
                <a:hlinkClick r:id="rId5" tooltip="Cuneiform"/>
              </a:rPr>
              <a:t>cuneiform</a:t>
            </a:r>
            <a:r>
              <a:rPr lang="en-US" dirty="0" smtClean="0"/>
              <a:t> and, to some extent, </a:t>
            </a:r>
            <a:r>
              <a:rPr lang="en-US" dirty="0" smtClean="0">
                <a:hlinkClick r:id="rId6" tooltip="Hieroglyphs"/>
              </a:rPr>
              <a:t>hieroglyphic writing</a:t>
            </a:r>
            <a:r>
              <a:rPr lang="en-US" dirty="0" smtClean="0"/>
              <a:t>, which also uses drawings as phonetic letters or </a:t>
            </a:r>
            <a:r>
              <a:rPr lang="en-US" dirty="0" smtClean="0">
                <a:hlinkClick r:id="rId7" tooltip="Determinative"/>
              </a:rPr>
              <a:t>determinative</a:t>
            </a:r>
            <a:r>
              <a:rPr lang="en-US" dirty="0" smtClean="0"/>
              <a:t> rhymes.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ideogram?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 </a:t>
            </a:r>
            <a:r>
              <a:rPr lang="en-US" b="1" dirty="0" smtClean="0"/>
              <a:t>ideogram</a:t>
            </a:r>
            <a:r>
              <a:rPr lang="en-US" dirty="0" smtClean="0"/>
              <a:t> or </a:t>
            </a:r>
            <a:r>
              <a:rPr lang="en-US" b="1" dirty="0" smtClean="0"/>
              <a:t>ideograph</a:t>
            </a:r>
            <a:r>
              <a:rPr lang="en-US" dirty="0" smtClean="0"/>
              <a:t> (from </a:t>
            </a:r>
            <a:r>
              <a:rPr lang="en-US" dirty="0" smtClean="0">
                <a:hlinkClick r:id="rId2" tooltip="Greek language"/>
              </a:rPr>
              <a:t>Greek</a:t>
            </a:r>
            <a:r>
              <a:rPr lang="en-US" dirty="0" smtClean="0"/>
              <a:t> </a:t>
            </a:r>
            <a:r>
              <a:rPr lang="en-US" dirty="0" err="1" smtClean="0"/>
              <a:t>ἰδέα</a:t>
            </a:r>
            <a:r>
              <a:rPr lang="en-US" dirty="0" smtClean="0"/>
              <a:t> idea "idea" + </a:t>
            </a:r>
            <a:r>
              <a:rPr lang="en-US" dirty="0" err="1" smtClean="0"/>
              <a:t>γράφω</a:t>
            </a:r>
            <a:r>
              <a:rPr lang="en-US" dirty="0" smtClean="0"/>
              <a:t> </a:t>
            </a:r>
            <a:r>
              <a:rPr lang="en-US" dirty="0" err="1" smtClean="0"/>
              <a:t>grafo</a:t>
            </a:r>
            <a:r>
              <a:rPr lang="en-US" dirty="0" smtClean="0"/>
              <a:t> "to write") is a </a:t>
            </a:r>
            <a:r>
              <a:rPr lang="en-US" dirty="0" smtClean="0">
                <a:hlinkClick r:id="rId3" tooltip="Graphic"/>
              </a:rPr>
              <a:t>graphic</a:t>
            </a:r>
            <a:r>
              <a:rPr lang="en-US" dirty="0" smtClean="0"/>
              <a:t> </a:t>
            </a:r>
            <a:r>
              <a:rPr lang="en-US" dirty="0" smtClean="0">
                <a:hlinkClick r:id="rId4" tooltip="Symbol"/>
              </a:rPr>
              <a:t>symbol</a:t>
            </a:r>
            <a:r>
              <a:rPr lang="en-US" dirty="0" smtClean="0"/>
              <a:t> that represents an </a:t>
            </a:r>
            <a:r>
              <a:rPr lang="en-US" dirty="0" smtClean="0">
                <a:hlinkClick r:id="rId5" tooltip="Idea"/>
              </a:rPr>
              <a:t>idea</a:t>
            </a:r>
            <a:r>
              <a:rPr lang="en-US" dirty="0" smtClean="0"/>
              <a:t> or concept.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IDEOGRAMS</a:t>
            </a:r>
            <a:endParaRPr lang="en-US" dirty="0"/>
          </a:p>
        </p:txBody>
      </p:sp>
      <p:pic>
        <p:nvPicPr>
          <p:cNvPr id="4" name="Content Placeholder 3" descr="ideogram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63665" y="1600200"/>
            <a:ext cx="581666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POINTING FINGER IDEOGRAM</a:t>
            </a:r>
            <a:endParaRPr lang="en-US" dirty="0"/>
          </a:p>
        </p:txBody>
      </p:sp>
      <p:pic>
        <p:nvPicPr>
          <p:cNvPr id="4" name="Content Placeholder 3" descr="pointing_finger_ideogra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4600" y="2286000"/>
            <a:ext cx="5326440" cy="279638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125200565757PM1732-c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00200" y="1752600"/>
            <a:ext cx="5943600" cy="396735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CUNEIFORM SCRIPT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Cuneiform script</a:t>
            </a:r>
            <a:r>
              <a:rPr lang="en-US" dirty="0" smtClean="0"/>
              <a:t> is one of the earliest known </a:t>
            </a:r>
            <a:r>
              <a:rPr lang="en-US" u="sng" dirty="0" smtClean="0">
                <a:hlinkClick r:id="rId2" tooltip="Writing system"/>
              </a:rPr>
              <a:t>systems of writing</a:t>
            </a:r>
            <a:r>
              <a:rPr lang="en-US" u="sng" dirty="0" smtClean="0"/>
              <a:t>.</a:t>
            </a:r>
            <a:endParaRPr lang="en-US" b="1" dirty="0" smtClean="0"/>
          </a:p>
          <a:p>
            <a:r>
              <a:rPr lang="en-US" b="1" dirty="0" smtClean="0"/>
              <a:t> </a:t>
            </a:r>
            <a:r>
              <a:rPr lang="en-US" dirty="0" smtClean="0"/>
              <a:t>Being a character or characters formed by the arrangement of </a:t>
            </a:r>
            <a:r>
              <a:rPr lang="en-US" b="1" u="sng" dirty="0" smtClean="0"/>
              <a:t>small wedge-shaped elements </a:t>
            </a:r>
            <a:r>
              <a:rPr lang="en-US" dirty="0" smtClean="0"/>
              <a:t>and used in ancient Sumerian, </a:t>
            </a:r>
            <a:r>
              <a:rPr lang="en-US" dirty="0" err="1" smtClean="0"/>
              <a:t>Akkadian</a:t>
            </a:r>
            <a:r>
              <a:rPr lang="en-US" dirty="0" smtClean="0"/>
              <a:t>, Assyrian, Babylonian, and Persian writing.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CUNEIFORM ALPHABETS</a:t>
            </a:r>
            <a:endParaRPr lang="en-US" dirty="0"/>
          </a:p>
        </p:txBody>
      </p:sp>
      <p:pic>
        <p:nvPicPr>
          <p:cNvPr id="4" name="Content Placeholder 3" descr="cuneiform-alphabet00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24128" y="1714341"/>
            <a:ext cx="7095744" cy="42976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CUNEIFORM NUMERAL</a:t>
            </a:r>
            <a:endParaRPr lang="en-US" dirty="0"/>
          </a:p>
        </p:txBody>
      </p:sp>
      <p:pic>
        <p:nvPicPr>
          <p:cNvPr id="4" name="Content Placeholder 3" descr="cuneiform_numeral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63347" y="1600200"/>
            <a:ext cx="581730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CUNEIFORM SCRIPT ON STONE</a:t>
            </a:r>
            <a:endParaRPr lang="en-US" dirty="0"/>
          </a:p>
        </p:txBody>
      </p:sp>
      <p:pic>
        <p:nvPicPr>
          <p:cNvPr id="4" name="Content Placeholder 3" descr="cuneifor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62200" y="1600200"/>
            <a:ext cx="446500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AKKADIAN CUNEIFORM SCRIPT</a:t>
            </a:r>
            <a:endParaRPr lang="en-US" dirty="0"/>
          </a:p>
        </p:txBody>
      </p:sp>
      <p:pic>
        <p:nvPicPr>
          <p:cNvPr id="4" name="Content Placeholder 3" descr="akkadian-cuneiform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71600" y="1752600"/>
            <a:ext cx="6768543" cy="398224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Hieroglyphic</a:t>
            </a:r>
            <a:r>
              <a:rPr lang="en-US" dirty="0" smtClean="0"/>
              <a:t> </a:t>
            </a:r>
            <a:r>
              <a:rPr lang="en-US" b="1" dirty="0" smtClean="0"/>
              <a:t>writing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</a:t>
            </a:r>
            <a:r>
              <a:rPr lang="en-US" b="1" dirty="0" smtClean="0"/>
              <a:t>Egyptian</a:t>
            </a:r>
            <a:r>
              <a:rPr lang="en-US" dirty="0" smtClean="0"/>
              <a:t> </a:t>
            </a:r>
            <a:r>
              <a:rPr lang="en-US" b="1" dirty="0" smtClean="0"/>
              <a:t>writing</a:t>
            </a:r>
            <a:r>
              <a:rPr lang="en-US" dirty="0" smtClean="0"/>
              <a:t> called </a:t>
            </a:r>
            <a:r>
              <a:rPr lang="en-US" b="1" dirty="0" smtClean="0"/>
              <a:t>hieroglyphics</a:t>
            </a:r>
            <a:r>
              <a:rPr lang="en-US" dirty="0" smtClean="0"/>
              <a:t> used pictures to represent different objects, actions, sound or ideas. </a:t>
            </a:r>
          </a:p>
          <a:p>
            <a:r>
              <a:rPr lang="en-US" dirty="0" smtClean="0"/>
              <a:t>It was a formal </a:t>
            </a:r>
            <a:r>
              <a:rPr lang="en-US" dirty="0" smtClean="0">
                <a:hlinkClick r:id="rId2" tooltip="Writing system"/>
              </a:rPr>
              <a:t>writing system</a:t>
            </a:r>
            <a:r>
              <a:rPr lang="en-US" dirty="0" smtClean="0"/>
              <a:t> used by the </a:t>
            </a:r>
            <a:r>
              <a:rPr lang="en-US" dirty="0" smtClean="0">
                <a:hlinkClick r:id="rId3" tooltip="Ancient Egypt"/>
              </a:rPr>
              <a:t>ancient Egyptians</a:t>
            </a:r>
            <a:r>
              <a:rPr lang="en-US" dirty="0" smtClean="0"/>
              <a:t> that combined </a:t>
            </a:r>
            <a:r>
              <a:rPr lang="en-US" dirty="0" smtClean="0">
                <a:hlinkClick r:id="rId4" tooltip="Logograph"/>
              </a:rPr>
              <a:t>logographic</a:t>
            </a:r>
            <a:r>
              <a:rPr lang="en-US" dirty="0" smtClean="0"/>
              <a:t> and </a:t>
            </a:r>
            <a:r>
              <a:rPr lang="en-US" dirty="0" smtClean="0">
                <a:hlinkClick r:id="rId5" tooltip="Alphabet"/>
              </a:rPr>
              <a:t>alphabetic</a:t>
            </a:r>
            <a:r>
              <a:rPr lang="en-US" dirty="0" smtClean="0"/>
              <a:t> elements. </a:t>
            </a:r>
          </a:p>
          <a:p>
            <a:r>
              <a:rPr lang="en-US" dirty="0" smtClean="0"/>
              <a:t>There were more than 700 hieroglyphs. Some pictures stood for whole words.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HIEROGLYPHIC TABLE</a:t>
            </a:r>
            <a:endParaRPr lang="en-US" dirty="0"/>
          </a:p>
        </p:txBody>
      </p:sp>
      <p:pic>
        <p:nvPicPr>
          <p:cNvPr id="4" name="Content Placeholder 3" descr="hieroglyphics-tabl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33600" y="1905000"/>
            <a:ext cx="5410200" cy="419290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HIEROGLYPHIC WRITING</a:t>
            </a:r>
            <a:endParaRPr lang="en-US" dirty="0"/>
          </a:p>
        </p:txBody>
      </p:sp>
      <p:pic>
        <p:nvPicPr>
          <p:cNvPr id="4" name="Content Placeholder 3" descr="Hieroglyphs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hieroglyphics2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533400"/>
            <a:ext cx="7075103" cy="5668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he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0" y="1371600"/>
            <a:ext cx="4114800" cy="43616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TYPOGRAPHY?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Typography</a:t>
            </a:r>
            <a:r>
              <a:rPr lang="en-US" dirty="0" smtClean="0"/>
              <a:t> (from the </a:t>
            </a:r>
            <a:r>
              <a:rPr lang="en-US" b="1" dirty="0" smtClean="0"/>
              <a:t>Greek</a:t>
            </a:r>
            <a:r>
              <a:rPr lang="en-US" dirty="0" smtClean="0"/>
              <a:t> words: typos = form and </a:t>
            </a:r>
            <a:r>
              <a:rPr lang="en-US" dirty="0" err="1" smtClean="0"/>
              <a:t>graphe</a:t>
            </a:r>
            <a:r>
              <a:rPr lang="en-US" dirty="0" smtClean="0"/>
              <a:t> = writing) is the art and technique of </a:t>
            </a:r>
            <a:r>
              <a:rPr lang="en-US" b="1" dirty="0" smtClean="0"/>
              <a:t>arranging</a:t>
            </a:r>
            <a:r>
              <a:rPr lang="en-US" dirty="0" smtClean="0"/>
              <a:t> </a:t>
            </a:r>
            <a:r>
              <a:rPr lang="en-US" b="1" dirty="0" smtClean="0"/>
              <a:t>type</a:t>
            </a:r>
            <a:r>
              <a:rPr lang="en-US" dirty="0" smtClean="0"/>
              <a:t> in order to make language visible. The arrangement of type involves the selection of </a:t>
            </a:r>
            <a:r>
              <a:rPr lang="en-US" u="sng" dirty="0" smtClean="0">
                <a:hlinkClick r:id="rId2" tooltip="Typeface"/>
              </a:rPr>
              <a:t>typefaces</a:t>
            </a:r>
            <a:r>
              <a:rPr lang="en-US" dirty="0" smtClean="0"/>
              <a:t>, </a:t>
            </a:r>
            <a:r>
              <a:rPr lang="en-US" dirty="0" smtClean="0">
                <a:hlinkClick r:id="rId3" tooltip="Point (typography)"/>
              </a:rPr>
              <a:t>point size</a:t>
            </a:r>
            <a:r>
              <a:rPr lang="en-US" dirty="0" smtClean="0"/>
              <a:t>, </a:t>
            </a:r>
            <a:r>
              <a:rPr lang="en-US" dirty="0" smtClean="0">
                <a:hlinkClick r:id="rId4" tooltip="Line length"/>
              </a:rPr>
              <a:t>line length</a:t>
            </a:r>
            <a:r>
              <a:rPr lang="en-US" dirty="0" smtClean="0"/>
              <a:t>, </a:t>
            </a:r>
            <a:r>
              <a:rPr lang="en-US" dirty="0" smtClean="0">
                <a:hlinkClick r:id="rId5" tooltip="Leading"/>
              </a:rPr>
              <a:t>leading</a:t>
            </a:r>
            <a:r>
              <a:rPr lang="en-US" dirty="0" smtClean="0"/>
              <a:t> (line spacing), adjusting the spaces between groups of letters and adjusting the space between pairs of letters. 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hieroglyphic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762000"/>
            <a:ext cx="7728465" cy="492045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images (5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5000" y="609600"/>
            <a:ext cx="5719763" cy="496029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en-US" sz="2700" b="1" dirty="0" smtClean="0"/>
              <a:t/>
            </a:r>
            <a:br>
              <a:rPr lang="en-US" sz="2700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Hieroglyphs is made from two Greek words:</a:t>
            </a:r>
          </a:p>
          <a:p>
            <a:r>
              <a:rPr lang="en-US" dirty="0" err="1" smtClean="0"/>
              <a:t>hieros</a:t>
            </a:r>
            <a:r>
              <a:rPr lang="en-US" dirty="0" smtClean="0"/>
              <a:t> meaning holy</a:t>
            </a:r>
          </a:p>
          <a:p>
            <a:r>
              <a:rPr lang="en-US" dirty="0" err="1" smtClean="0"/>
              <a:t>glyphe</a:t>
            </a:r>
            <a:r>
              <a:rPr lang="en-US" dirty="0" smtClean="0"/>
              <a:t> meaning writing</a:t>
            </a:r>
          </a:p>
          <a:p>
            <a:r>
              <a:rPr lang="en-US" dirty="0" smtClean="0"/>
              <a:t>So hieroglyph means holy writing.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How do we know how to read hieroglyphics ?</a:t>
            </a:r>
          </a:p>
          <a:p>
            <a:r>
              <a:rPr lang="en-US" dirty="0" smtClean="0"/>
              <a:t>This writing was uncovered by the </a:t>
            </a:r>
            <a:r>
              <a:rPr lang="en-US" b="1" dirty="0" smtClean="0">
                <a:hlinkClick r:id="rId2"/>
              </a:rPr>
              <a:t>Rosetta Stone</a:t>
            </a:r>
            <a:r>
              <a:rPr lang="en-US" dirty="0" smtClean="0"/>
              <a:t>. Hieroglyphics uses small pictures which represent the sound of the object or an idea associated with the object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ROSETTA STONE</a:t>
            </a:r>
            <a:endParaRPr lang="en-US" dirty="0"/>
          </a:p>
        </p:txBody>
      </p:sp>
      <p:pic>
        <p:nvPicPr>
          <p:cNvPr id="4" name="Content Placeholder 3" descr="images (6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33600" y="1828800"/>
            <a:ext cx="5119688" cy="34069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604rosettaston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38400" y="381000"/>
            <a:ext cx="4419600" cy="60401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What did Ancient Egyptians write on?</a:t>
            </a:r>
          </a:p>
          <a:p>
            <a:r>
              <a:rPr lang="en-US" dirty="0" smtClean="0"/>
              <a:t>Hieroglyphs were written on papyrus reed, which is a water or marsh plant, with tall straight hollow stems. The reeds were flattened, dried, and stuck together to make pages.</a:t>
            </a:r>
          </a:p>
          <a:p>
            <a:r>
              <a:rPr lang="en-US" dirty="0" smtClean="0"/>
              <a:t>The Egyptians also carved hieroglyphs onto stone and painted them on the walls of the tombs.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What did Ancient Egyptians use to write with?</a:t>
            </a:r>
          </a:p>
          <a:p>
            <a:r>
              <a:rPr lang="en-US" dirty="0" smtClean="0"/>
              <a:t>Egyptian writing was done with pen and ink on fine paper (papyrus).</a:t>
            </a:r>
          </a:p>
          <a:p>
            <a:r>
              <a:rPr lang="en-US" dirty="0" smtClean="0"/>
              <a:t>Egyptian "pens" were thin, sharp reeds, which they would dip in ink to write with.</a:t>
            </a:r>
          </a:p>
          <a:p>
            <a:r>
              <a:rPr lang="en-US" dirty="0" smtClean="0"/>
              <a:t>The ink and paint came from plants which they crushed and mixed with water.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Where did the Ancient Egyptians use writing?</a:t>
            </a:r>
          </a:p>
          <a:p>
            <a:r>
              <a:rPr lang="en-US" dirty="0" smtClean="0"/>
              <a:t>They used writing in a variety of </a:t>
            </a:r>
            <a:r>
              <a:rPr lang="en-US" smtClean="0"/>
              <a:t>places including </a:t>
            </a:r>
            <a:r>
              <a:rPr lang="en-US" dirty="0" smtClean="0"/>
              <a:t>scribe schools, on tomb walls, in fields, in temples, at war and in government documents.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Stone Tablet Inscription, Jordan</a:t>
            </a:r>
            <a:endParaRPr lang="en-US" dirty="0"/>
          </a:p>
        </p:txBody>
      </p:sp>
      <p:pic>
        <p:nvPicPr>
          <p:cNvPr id="2050" name="Picture 2" descr="E:\M.S\Studio Practice\Synopsis\Final Thesis\Reference Plates\nabatean-inscription-photo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50495" y="1295400"/>
            <a:ext cx="4202705" cy="2790596"/>
          </a:xfrm>
          <a:prstGeom prst="rect">
            <a:avLst/>
          </a:prstGeom>
          <a:noFill/>
        </p:spPr>
      </p:pic>
      <p:pic>
        <p:nvPicPr>
          <p:cNvPr id="2051" name="Picture 3" descr="E:\M.S\Studio Practice\Synopsis\Final Thesis\Reference Plates\Photo-0805..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3317" y="4364037"/>
            <a:ext cx="4860883" cy="22653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68436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TYPOGRAPHY</a:t>
            </a:r>
            <a:endParaRPr lang="en-US" dirty="0"/>
          </a:p>
        </p:txBody>
      </p:sp>
      <p:pic>
        <p:nvPicPr>
          <p:cNvPr id="4" name="Content Placeholder 3" descr="Typography-Portrait-3-by-Steve-Butab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50455" y="1600200"/>
            <a:ext cx="424309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CHARACTERISTICS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Contemporary </a:t>
            </a:r>
            <a:r>
              <a:rPr lang="en-US" dirty="0" smtClean="0">
                <a:hlinkClick r:id="rId3" tooltip="Artists"/>
              </a:rPr>
              <a:t>artists</a:t>
            </a:r>
            <a:r>
              <a:rPr lang="en-US" dirty="0" smtClean="0"/>
              <a:t> in the </a:t>
            </a:r>
            <a:r>
              <a:rPr lang="en-US" dirty="0" smtClean="0">
                <a:hlinkClick r:id="rId4" tooltip="Islamic world"/>
              </a:rPr>
              <a:t>Islamic world</a:t>
            </a:r>
            <a:r>
              <a:rPr lang="en-US" dirty="0" smtClean="0"/>
              <a:t> draw on the heritage of calligraphy to use calligraphic inscriptions or abstractions in their work.</a:t>
            </a:r>
          </a:p>
          <a:p>
            <a:r>
              <a:rPr lang="en-US" dirty="0" smtClean="0"/>
              <a:t>The </a:t>
            </a:r>
            <a:r>
              <a:rPr lang="en-US" dirty="0" smtClean="0">
                <a:hlinkClick r:id="rId5" tooltip="Holy book"/>
              </a:rPr>
              <a:t>holy book</a:t>
            </a:r>
            <a:r>
              <a:rPr lang="en-US" dirty="0" smtClean="0"/>
              <a:t> of Islam, the </a:t>
            </a:r>
            <a:r>
              <a:rPr lang="en-US" dirty="0" smtClean="0">
                <a:hlinkClick r:id="rId6" tooltip="Qur'an"/>
              </a:rPr>
              <a:t>Qur'an</a:t>
            </a:r>
            <a:r>
              <a:rPr lang="en-US" dirty="0" smtClean="0"/>
              <a:t>, has played an important role in the development and evolution of the </a:t>
            </a:r>
            <a:r>
              <a:rPr lang="en-US" u="sng" dirty="0" smtClean="0">
                <a:hlinkClick r:id="rId7" tooltip="Arabic language"/>
              </a:rPr>
              <a:t>Arabic </a:t>
            </a:r>
            <a:r>
              <a:rPr lang="en-US" u="sng" dirty="0" smtClean="0">
                <a:solidFill>
                  <a:schemeClr val="tx2"/>
                </a:solidFill>
                <a:hlinkClick r:id="rId7" tooltip="Arabic language"/>
              </a:rPr>
              <a:t>language</a:t>
            </a:r>
            <a:r>
              <a:rPr lang="en-US" u="sng" dirty="0" smtClean="0">
                <a:solidFill>
                  <a:schemeClr val="tx2"/>
                </a:solidFill>
              </a:rPr>
              <a:t> &amp; calligraphy</a:t>
            </a:r>
            <a:r>
              <a:rPr lang="en-US" dirty="0" smtClean="0"/>
              <a:t>.</a:t>
            </a:r>
          </a:p>
          <a:p>
            <a:r>
              <a:rPr lang="en-US" dirty="0" smtClean="0"/>
              <a:t> </a:t>
            </a:r>
            <a:r>
              <a:rPr lang="en-US" dirty="0" smtClean="0">
                <a:hlinkClick r:id="rId8" tooltip="Proverb"/>
              </a:rPr>
              <a:t>Proverbs</a:t>
            </a:r>
            <a:r>
              <a:rPr lang="en-US" dirty="0" smtClean="0"/>
              <a:t> and complete passages from the Qur'an are still active sources for Islamic calligraphy.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5897563"/>
          </a:xfrm>
        </p:spPr>
        <p:txBody>
          <a:bodyPr/>
          <a:lstStyle/>
          <a:p>
            <a:r>
              <a:rPr lang="en-US" dirty="0" smtClean="0"/>
              <a:t>In Western art calligraphy is a minor art form, mostly confined to books and the occasional decorative function. But in Islamic art, the practice of beautiful writing is much more evident.</a:t>
            </a:r>
            <a:endParaRPr lang="en-US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532987_388679964490353_949025701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59307" y="1600200"/>
            <a:ext cx="4425386" cy="4525963"/>
          </a:xfr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165125_181626515195700_4463355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86200" y="228600"/>
            <a:ext cx="1848486" cy="5410200"/>
          </a:xfr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532987_388679957823687_944936148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28800" y="685800"/>
            <a:ext cx="5364163" cy="5364163"/>
          </a:xfr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536187_380954655262884_1328955432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3000" y="1662906"/>
            <a:ext cx="6858000" cy="4400550"/>
          </a:xfr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BY GOLNAZ FATHI</a:t>
            </a:r>
            <a:endParaRPr lang="en-US" dirty="0"/>
          </a:p>
        </p:txBody>
      </p:sp>
      <p:pic>
        <p:nvPicPr>
          <p:cNvPr id="4" name="Content Placeholder 3" descr="fathi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13535" y="1600200"/>
            <a:ext cx="4516929" cy="4525963"/>
          </a:xfr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BY GOLNAZ FATHI</a:t>
            </a:r>
            <a:endParaRPr lang="en-US" dirty="0"/>
          </a:p>
        </p:txBody>
      </p:sp>
      <p:pic>
        <p:nvPicPr>
          <p:cNvPr id="4" name="Content Placeholder 3" descr="fathi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29598" y="1600200"/>
            <a:ext cx="4084804" cy="4525963"/>
          </a:xfr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BY GOLNAZ FATHI</a:t>
            </a:r>
            <a:endParaRPr lang="en-US" dirty="0"/>
          </a:p>
        </p:txBody>
      </p:sp>
      <p:pic>
        <p:nvPicPr>
          <p:cNvPr id="4" name="Content Placeholder 3" descr="gallery_img_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12607" y="1600200"/>
            <a:ext cx="3718785" cy="4525963"/>
          </a:xfr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BY GOLNAZ FATHI</a:t>
            </a:r>
            <a:endParaRPr lang="en-US" dirty="0"/>
          </a:p>
        </p:txBody>
      </p:sp>
      <p:pic>
        <p:nvPicPr>
          <p:cNvPr id="4" name="Content Placeholder 3" descr="gf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6550" y="1958181"/>
            <a:ext cx="3390900" cy="381000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TYPOGRAPHY</a:t>
            </a:r>
            <a:endParaRPr lang="en-US" dirty="0"/>
          </a:p>
        </p:txBody>
      </p:sp>
      <p:pic>
        <p:nvPicPr>
          <p:cNvPr id="4" name="Content Placeholder 3" descr="10935_dpxmag.co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67000" y="2010569"/>
            <a:ext cx="3810000" cy="37052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BY GOLNAZ FATHI</a:t>
            </a:r>
            <a:endParaRPr lang="en-US" dirty="0"/>
          </a:p>
        </p:txBody>
      </p:sp>
      <p:pic>
        <p:nvPicPr>
          <p:cNvPr id="4" name="Content Placeholder 3" descr="gf_untitled_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17943" y="1600200"/>
            <a:ext cx="3708114" cy="4525963"/>
          </a:xfr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gallery_img_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92572" y="838201"/>
            <a:ext cx="4090336" cy="5410200"/>
          </a:xfr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BY GOLNAZ FATHI</a:t>
            </a:r>
            <a:endParaRPr lang="en-US" dirty="0"/>
          </a:p>
        </p:txBody>
      </p:sp>
      <p:pic>
        <p:nvPicPr>
          <p:cNvPr id="4" name="Content Placeholder 3" descr="Ride_Like_the_Wind_-_Golnaz_Fath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30549" y="1600200"/>
            <a:ext cx="2282902" cy="4525963"/>
          </a:xfr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SINDH 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SAT BHAYYAN SHRINE, SINDH</a:t>
            </a:r>
            <a:endParaRPr lang="en-US" dirty="0"/>
          </a:p>
        </p:txBody>
      </p:sp>
      <p:pic>
        <p:nvPicPr>
          <p:cNvPr id="4" name="Content Placeholder 3" descr="SAT BHAYYAN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0479" y="1600200"/>
            <a:ext cx="7503041" cy="4525963"/>
          </a:xfr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BY GUNTER LUDWIG</a:t>
            </a:r>
            <a:endParaRPr lang="en-US" dirty="0"/>
          </a:p>
        </p:txBody>
      </p:sp>
      <p:pic>
        <p:nvPicPr>
          <p:cNvPr id="4" name="Content Placeholder 3" descr="222925_2114175493190_1209770862_32598386_5335407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98739" y="1600200"/>
            <a:ext cx="5946521" cy="4525963"/>
          </a:xfr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BY GUNTER LUDWIG</a:t>
            </a:r>
            <a:endParaRPr lang="en-US" dirty="0"/>
          </a:p>
        </p:txBody>
      </p:sp>
      <p:pic>
        <p:nvPicPr>
          <p:cNvPr id="4" name="Content Placeholder 3" descr="1423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4544" y="1600200"/>
            <a:ext cx="6474911" cy="4525963"/>
          </a:xfr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 descr="DSCN06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BY SADEQUAIN</a:t>
            </a:r>
            <a:endParaRPr lang="en-US" dirty="0"/>
          </a:p>
        </p:txBody>
      </p:sp>
      <p:pic>
        <p:nvPicPr>
          <p:cNvPr id="4" name="Content Placeholder 3" descr="SadequainCalligraphy-FragmentinFre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899579"/>
            <a:ext cx="8229600" cy="4120221"/>
          </a:xfr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71600" y="1219200"/>
            <a:ext cx="6019800" cy="4003167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866</TotalTime>
  <Words>1080</Words>
  <Application>Microsoft Office PowerPoint</Application>
  <PresentationFormat>On-screen Show (4:3)</PresentationFormat>
  <Paragraphs>176</Paragraphs>
  <Slides>109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109</vt:i4>
      </vt:variant>
    </vt:vector>
  </HeadingPairs>
  <TitlesOfParts>
    <vt:vector size="112" baseType="lpstr">
      <vt:lpstr>Arial</vt:lpstr>
      <vt:lpstr>Calibri</vt:lpstr>
      <vt:lpstr>Office Theme</vt:lpstr>
      <vt:lpstr>CALLIGRAPHY</vt:lpstr>
      <vt:lpstr>WHAT IS CALLIGRAPHY?</vt:lpstr>
      <vt:lpstr> </vt:lpstr>
      <vt:lpstr> </vt:lpstr>
      <vt:lpstr>WEDDING CARDS</vt:lpstr>
      <vt:lpstr> </vt:lpstr>
      <vt:lpstr>WHAT IS TYPOGRAPHY?</vt:lpstr>
      <vt:lpstr>TYPOGRAPHY</vt:lpstr>
      <vt:lpstr>TYPOGRAPHY</vt:lpstr>
      <vt:lpstr>HAND LETTERD LOGO DESIGNS</vt:lpstr>
      <vt:lpstr> </vt:lpstr>
      <vt:lpstr> </vt:lpstr>
      <vt:lpstr> </vt:lpstr>
      <vt:lpstr> </vt:lpstr>
      <vt:lpstr> </vt:lpstr>
      <vt:lpstr>LOGO DESIGNS</vt:lpstr>
      <vt:lpstr>LOGO DESIGNS</vt:lpstr>
      <vt:lpstr>Inscription- Qutub Minar</vt:lpstr>
      <vt:lpstr> </vt:lpstr>
      <vt:lpstr> </vt:lpstr>
      <vt:lpstr>MAKLI GRAVEYARD SINDH</vt:lpstr>
      <vt:lpstr> </vt:lpstr>
      <vt:lpstr>HISTORY OF ISLAMIC CALLIGRAPHY</vt:lpstr>
      <vt:lpstr>Islamic Calligraphy</vt:lpstr>
      <vt:lpstr>Six Scripts by Ibn e Muqla</vt:lpstr>
      <vt:lpstr> </vt:lpstr>
      <vt:lpstr>PowerPoint Presentation</vt:lpstr>
      <vt:lpstr> </vt:lpstr>
      <vt:lpstr>VARIOUS STYLES</vt:lpstr>
      <vt:lpstr>FOLIO FROM QURAN 8TH TO 9TH CENTURY</vt:lpstr>
      <vt:lpstr>FAMOUS BLUE QURAN MANUSCRIPT</vt:lpstr>
      <vt:lpstr>QURAN FOLIO 11TH CENTURY </vt:lpstr>
      <vt:lpstr>This style was also used in architecture. The following images are from the Sultan Hassan Mosque.</vt:lpstr>
      <vt:lpstr> </vt:lpstr>
      <vt:lpstr>Kufic style was also used to decorate objects.</vt:lpstr>
      <vt:lpstr> </vt:lpstr>
      <vt:lpstr>An example of contemporary form of Kufic Script</vt:lpstr>
      <vt:lpstr>NASKH STYLE</vt:lpstr>
      <vt:lpstr>NASHK SCRIPT</vt:lpstr>
      <vt:lpstr>NASHK SCRIPT QURANIC VERSES</vt:lpstr>
      <vt:lpstr>AL-FATIHAH (NASHK SCRIPT)</vt:lpstr>
      <vt:lpstr>THE THULUTH SCRIPT</vt:lpstr>
      <vt:lpstr>THULUTH SCRPIT</vt:lpstr>
      <vt:lpstr> </vt:lpstr>
      <vt:lpstr> </vt:lpstr>
      <vt:lpstr>The Ta'liq and Nasta'liq / Farsi Scripts </vt:lpstr>
      <vt:lpstr>Nasta'liq Script</vt:lpstr>
      <vt:lpstr>Nasta'liq Script</vt:lpstr>
      <vt:lpstr>The Riq'a Script </vt:lpstr>
      <vt:lpstr>The Riqa Script</vt:lpstr>
      <vt:lpstr>THE DIWANI SCRPIT</vt:lpstr>
      <vt:lpstr>THE DIWANI SCRIPT</vt:lpstr>
      <vt:lpstr>Shikasta Script</vt:lpstr>
      <vt:lpstr>Persian Calligraphy</vt:lpstr>
      <vt:lpstr> </vt:lpstr>
      <vt:lpstr>PICTOGRAM</vt:lpstr>
      <vt:lpstr>What is ideogram?</vt:lpstr>
      <vt:lpstr>IDEOGRAMS</vt:lpstr>
      <vt:lpstr>POINTING FINGER IDEOGRAM</vt:lpstr>
      <vt:lpstr>CUNEIFORM SCRIPT</vt:lpstr>
      <vt:lpstr>CUNEIFORM ALPHABETS</vt:lpstr>
      <vt:lpstr>CUNEIFORM NUMERAL</vt:lpstr>
      <vt:lpstr>CUNEIFORM SCRIPT ON STONE</vt:lpstr>
      <vt:lpstr>AKKADIAN CUNEIFORM SCRIPT</vt:lpstr>
      <vt:lpstr>Hieroglyphic writing</vt:lpstr>
      <vt:lpstr>HIEROGLYPHIC TABLE</vt:lpstr>
      <vt:lpstr>HIEROGLYPHIC WRITING</vt:lpstr>
      <vt:lpstr> </vt:lpstr>
      <vt:lpstr> </vt:lpstr>
      <vt:lpstr> </vt:lpstr>
      <vt:lpstr> </vt:lpstr>
      <vt:lpstr> </vt:lpstr>
      <vt:lpstr> </vt:lpstr>
      <vt:lpstr>ROSETTA STONE</vt:lpstr>
      <vt:lpstr> </vt:lpstr>
      <vt:lpstr>Material</vt:lpstr>
      <vt:lpstr> </vt:lpstr>
      <vt:lpstr> </vt:lpstr>
      <vt:lpstr>Stone Tablet Inscription, Jordan</vt:lpstr>
      <vt:lpstr>CHARACTERISTICS</vt:lpstr>
      <vt:lpstr> </vt:lpstr>
      <vt:lpstr> </vt:lpstr>
      <vt:lpstr> </vt:lpstr>
      <vt:lpstr> </vt:lpstr>
      <vt:lpstr> </vt:lpstr>
      <vt:lpstr>BY GOLNAZ FATHI</vt:lpstr>
      <vt:lpstr>BY GOLNAZ FATHI</vt:lpstr>
      <vt:lpstr>BY GOLNAZ FATHI</vt:lpstr>
      <vt:lpstr>BY GOLNAZ FATHI</vt:lpstr>
      <vt:lpstr>BY GOLNAZ FATHI</vt:lpstr>
      <vt:lpstr> </vt:lpstr>
      <vt:lpstr>BY GOLNAZ FATHI</vt:lpstr>
      <vt:lpstr> </vt:lpstr>
      <vt:lpstr>SAT BHAYYAN SHRINE, SINDH</vt:lpstr>
      <vt:lpstr>BY GUNTER LUDWIG</vt:lpstr>
      <vt:lpstr>BY GUNTER LUDWIG</vt:lpstr>
      <vt:lpstr>PowerPoint Presentation</vt:lpstr>
      <vt:lpstr>BY SADEQUAIN</vt:lpstr>
      <vt:lpstr> </vt:lpstr>
      <vt:lpstr>BY ARIF KHAN</vt:lpstr>
      <vt:lpstr> </vt:lpstr>
      <vt:lpstr> </vt:lpstr>
      <vt:lpstr> </vt:lpstr>
      <vt:lpstr> </vt:lpstr>
      <vt:lpstr>By ali azmat</vt:lpstr>
      <vt:lpstr>By Shakir Ali</vt:lpstr>
      <vt:lpstr>By Gulgee</vt:lpstr>
      <vt:lpstr>By Gulgee (Nukta)</vt:lpstr>
      <vt:lpstr>By Gulgee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CALLIGRAPHY</dc:title>
  <dc:creator>DELL</dc:creator>
  <cp:lastModifiedBy>ProBook 450 G2</cp:lastModifiedBy>
  <cp:revision>21</cp:revision>
  <dcterms:created xsi:type="dcterms:W3CDTF">2013-01-21T04:02:48Z</dcterms:created>
  <dcterms:modified xsi:type="dcterms:W3CDTF">2020-05-29T09:12:34Z</dcterms:modified>
</cp:coreProperties>
</file>